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9"/>
  </p:notesMasterIdLst>
  <p:sldIdLst>
    <p:sldId id="256" r:id="rId2"/>
    <p:sldId id="916" r:id="rId3"/>
    <p:sldId id="1005" r:id="rId4"/>
    <p:sldId id="1006" r:id="rId5"/>
    <p:sldId id="1007" r:id="rId6"/>
    <p:sldId id="1008" r:id="rId7"/>
    <p:sldId id="1080" r:id="rId8"/>
    <p:sldId id="1050" r:id="rId9"/>
    <p:sldId id="1041" r:id="rId10"/>
    <p:sldId id="1004" r:id="rId11"/>
    <p:sldId id="1010" r:id="rId12"/>
    <p:sldId id="1009" r:id="rId13"/>
    <p:sldId id="1012" r:id="rId14"/>
    <p:sldId id="1011" r:id="rId15"/>
    <p:sldId id="1013" r:id="rId16"/>
    <p:sldId id="1015" r:id="rId17"/>
    <p:sldId id="1016" r:id="rId18"/>
    <p:sldId id="1017" r:id="rId19"/>
    <p:sldId id="1018" r:id="rId20"/>
    <p:sldId id="1083" r:id="rId21"/>
    <p:sldId id="1019" r:id="rId22"/>
    <p:sldId id="1020" r:id="rId23"/>
    <p:sldId id="1022" r:id="rId24"/>
    <p:sldId id="1023" r:id="rId25"/>
    <p:sldId id="1021" r:id="rId26"/>
    <p:sldId id="1024" r:id="rId27"/>
    <p:sldId id="1075" r:id="rId28"/>
    <p:sldId id="1076" r:id="rId29"/>
    <p:sldId id="1077" r:id="rId30"/>
    <p:sldId id="1078" r:id="rId31"/>
    <p:sldId id="1079" r:id="rId32"/>
    <p:sldId id="1071" r:id="rId33"/>
    <p:sldId id="1072" r:id="rId34"/>
    <p:sldId id="1081" r:id="rId35"/>
    <p:sldId id="1073" r:id="rId36"/>
    <p:sldId id="1082" r:id="rId37"/>
    <p:sldId id="1027" r:id="rId38"/>
    <p:sldId id="1074" r:id="rId39"/>
    <p:sldId id="1052" r:id="rId40"/>
    <p:sldId id="1014" r:id="rId41"/>
    <p:sldId id="1028" r:id="rId42"/>
    <p:sldId id="1032" r:id="rId43"/>
    <p:sldId id="1029" r:id="rId44"/>
    <p:sldId id="1085" r:id="rId45"/>
    <p:sldId id="1030" r:id="rId46"/>
    <p:sldId id="1031" r:id="rId47"/>
    <p:sldId id="1045" r:id="rId48"/>
    <p:sldId id="1034" r:id="rId49"/>
    <p:sldId id="1084" r:id="rId50"/>
    <p:sldId id="1026" r:id="rId51"/>
    <p:sldId id="1086" r:id="rId52"/>
    <p:sldId id="1087" r:id="rId53"/>
    <p:sldId id="1036" r:id="rId54"/>
    <p:sldId id="1043" r:id="rId55"/>
    <p:sldId id="1037" r:id="rId56"/>
    <p:sldId id="1039" r:id="rId57"/>
    <p:sldId id="1040" r:id="rId58"/>
    <p:sldId id="1088" r:id="rId59"/>
    <p:sldId id="1042" r:id="rId60"/>
    <p:sldId id="1089" r:id="rId61"/>
    <p:sldId id="1090" r:id="rId62"/>
    <p:sldId id="1091" r:id="rId63"/>
    <p:sldId id="1051" r:id="rId64"/>
    <p:sldId id="1092" r:id="rId65"/>
    <p:sldId id="1054" r:id="rId66"/>
    <p:sldId id="1055" r:id="rId67"/>
    <p:sldId id="1058" r:id="rId68"/>
    <p:sldId id="1056" r:id="rId69"/>
    <p:sldId id="1057" r:id="rId70"/>
    <p:sldId id="1094" r:id="rId71"/>
    <p:sldId id="1093" r:id="rId72"/>
    <p:sldId id="1095" r:id="rId73"/>
    <p:sldId id="1101" r:id="rId74"/>
    <p:sldId id="1096" r:id="rId75"/>
    <p:sldId id="1097" r:id="rId76"/>
    <p:sldId id="1098" r:id="rId77"/>
    <p:sldId id="1099" r:id="rId78"/>
    <p:sldId id="1100" r:id="rId79"/>
    <p:sldId id="1063" r:id="rId80"/>
    <p:sldId id="1064" r:id="rId81"/>
    <p:sldId id="1102" r:id="rId82"/>
    <p:sldId id="1059" r:id="rId83"/>
    <p:sldId id="1062" r:id="rId84"/>
    <p:sldId id="1068" r:id="rId85"/>
    <p:sldId id="1069" r:id="rId86"/>
    <p:sldId id="1066" r:id="rId87"/>
    <p:sldId id="1067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111" d="100"/>
          <a:sy n="111" d="100"/>
        </p:scale>
        <p:origin x="11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16/03/2024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EE49A1-A8D5-4BB2-836B-A63E18C3BE96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F795F78-9D9C-48A1-9773-9F95349A209E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2023-24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upport.google.com/analytics/answer/9234069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upport.google.com/analytics/topic/1336756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firebase.google.com/pric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firebase.google.com/docs/guides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apis/api/firebaseinappmessaging.googleapis.com" TargetMode="External"/><Relationship Id="rId2" Type="http://schemas.openxmlformats.org/officeDocument/2006/relationships/hyperlink" Target="https://firebase.google.com/docs/in-app-messaging/get-started?hl=es&amp;platform=android#send_a_test_message_2" TargetMode="Externa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 </a:t>
            </a:r>
            <a:r>
              <a:rPr lang="es-ES" sz="6000" b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60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2023-24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acceder 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utilizar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cuenta de Google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iniciar sesión y a continuación se debe ir a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 acceder directamente a la siguiente URL e iniciar sesión con una cuenta de Google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https://console.firebase.google.com/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960755-64C9-4CBD-8034-5A42E5EC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15" y="3429000"/>
            <a:ext cx="10533569" cy="81221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9371AFC-AC3B-4ECB-A094-D6869B423D25}"/>
              </a:ext>
            </a:extLst>
          </p:cNvPr>
          <p:cNvCxnSpPr>
            <a:cxnSpLocks/>
          </p:cNvCxnSpPr>
          <p:nvPr/>
        </p:nvCxnSpPr>
        <p:spPr>
          <a:xfrm flipH="1">
            <a:off x="10377832" y="2924944"/>
            <a:ext cx="686720" cy="65599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180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se ha accedido a la consola se debe crear un nuevo proyecto siguiendo las instrucciones.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7D55B0-553B-46EB-8BC4-E6860972E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36" y="2492896"/>
            <a:ext cx="6552728" cy="36283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AA0558A-C1C5-4D24-A8AD-200F0365F76A}"/>
              </a:ext>
            </a:extLst>
          </p:cNvPr>
          <p:cNvCxnSpPr>
            <a:cxnSpLocks/>
          </p:cNvCxnSpPr>
          <p:nvPr/>
        </p:nvCxnSpPr>
        <p:spPr>
          <a:xfrm flipH="1" flipV="1">
            <a:off x="5861756" y="5404289"/>
            <a:ext cx="594284" cy="29178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3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proyecto se le debe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 nombre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no exista previamente (la plataforma avisará en ese caso), en el siguiente paso se pregunta sobre el uso de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por último se debe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crear/elegir una cuenta para Google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BBED9E-567D-400E-821A-82A7385AA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6"/>
          <a:stretch/>
        </p:blipFill>
        <p:spPr>
          <a:xfrm>
            <a:off x="589328" y="2697260"/>
            <a:ext cx="3137209" cy="31331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C54367-1C9E-4497-A20B-5FCD3F2EC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4"/>
          <a:stretch/>
        </p:blipFill>
        <p:spPr>
          <a:xfrm>
            <a:off x="4270438" y="2697260"/>
            <a:ext cx="3360681" cy="30269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BA002B-8AF1-4E9F-ABEA-AD354030F8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5" b="1525"/>
          <a:stretch/>
        </p:blipFill>
        <p:spPr>
          <a:xfrm>
            <a:off x="8175020" y="2697260"/>
            <a:ext cx="3427652" cy="36809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A6A41F5-DA7D-4CF9-B8D1-CBBFA7A60B84}"/>
              </a:ext>
            </a:extLst>
          </p:cNvPr>
          <p:cNvCxnSpPr>
            <a:cxnSpLocks/>
          </p:cNvCxnSpPr>
          <p:nvPr/>
        </p:nvCxnSpPr>
        <p:spPr>
          <a:xfrm>
            <a:off x="3575720" y="4221088"/>
            <a:ext cx="609424" cy="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52C2A97-AE3E-48EE-B804-4CD4564A1684}"/>
              </a:ext>
            </a:extLst>
          </p:cNvPr>
          <p:cNvCxnSpPr>
            <a:cxnSpLocks/>
          </p:cNvCxnSpPr>
          <p:nvPr/>
        </p:nvCxnSpPr>
        <p:spPr>
          <a:xfrm>
            <a:off x="7464152" y="4230464"/>
            <a:ext cx="609424" cy="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62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proyecto se le debe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 nombre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no exista previamente (la plataforma avisará en ese caso), en el siguiente paso se pregunta sobre el uso de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por último se debe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crear/elegir una cuenta para Google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4843AD-F063-4C7F-BA19-38816D406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54" r="29502" b="8536"/>
          <a:stretch/>
        </p:blipFill>
        <p:spPr>
          <a:xfrm>
            <a:off x="2351584" y="2937520"/>
            <a:ext cx="3024336" cy="31530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6E0F69F-AAE1-464F-90F4-FEEE8C18D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1" t="357" r="29126"/>
          <a:stretch/>
        </p:blipFill>
        <p:spPr>
          <a:xfrm>
            <a:off x="6816082" y="2938015"/>
            <a:ext cx="3024336" cy="31530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BA60565-CD66-4B43-BEA3-909FE6E51CE1}"/>
              </a:ext>
            </a:extLst>
          </p:cNvPr>
          <p:cNvCxnSpPr>
            <a:cxnSpLocks/>
          </p:cNvCxnSpPr>
          <p:nvPr/>
        </p:nvCxnSpPr>
        <p:spPr>
          <a:xfrm>
            <a:off x="5123892" y="4514033"/>
            <a:ext cx="1944216" cy="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9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finalizada la creación del proyecto se tendrá disponible la consola.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AF2B43F-CA8B-4047-A363-138020C1D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45" y="1988840"/>
            <a:ext cx="7990110" cy="43893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6798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crear un proyecto en Android Studio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integrar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aplicación se debe ir a la consola del proyecto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seleccionar el tipo de aplicación.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E3FD8F-07F6-4305-8116-9DAA8AF24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78" b="29458"/>
          <a:stretch/>
        </p:blipFill>
        <p:spPr>
          <a:xfrm>
            <a:off x="3450400" y="2780928"/>
            <a:ext cx="5291199" cy="30963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CB81F5C-21F7-43A5-B058-8576E40CF508}"/>
              </a:ext>
            </a:extLst>
          </p:cNvPr>
          <p:cNvCxnSpPr>
            <a:cxnSpLocks/>
          </p:cNvCxnSpPr>
          <p:nvPr/>
        </p:nvCxnSpPr>
        <p:spPr>
          <a:xfrm>
            <a:off x="5045390" y="4419352"/>
            <a:ext cx="720080" cy="43204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217FF6AB-082C-49DD-AE7E-D6A2A117FA79}"/>
              </a:ext>
            </a:extLst>
          </p:cNvPr>
          <p:cNvSpPr/>
          <p:nvPr/>
        </p:nvSpPr>
        <p:spPr>
          <a:xfrm>
            <a:off x="5793317" y="4851400"/>
            <a:ext cx="393699" cy="3683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1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integración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 consta de varios pasos.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primero consiste en registrar la aplicación: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del paquete.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Alias de la app (nombre de la app).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Certificado SHA-1.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F998437-9977-4944-80A0-0EF639B6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94" y="1751217"/>
            <a:ext cx="3502963" cy="47952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9087959-1713-4CC4-9FC2-C5D33759F76F}"/>
              </a:ext>
            </a:extLst>
          </p:cNvPr>
          <p:cNvCxnSpPr>
            <a:cxnSpLocks/>
          </p:cNvCxnSpPr>
          <p:nvPr/>
        </p:nvCxnSpPr>
        <p:spPr>
          <a:xfrm flipH="1">
            <a:off x="10994173" y="2564904"/>
            <a:ext cx="648071" cy="4320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88B88E6-3DFA-4D06-A64C-7DA137419047}"/>
              </a:ext>
            </a:extLst>
          </p:cNvPr>
          <p:cNvCxnSpPr>
            <a:cxnSpLocks/>
          </p:cNvCxnSpPr>
          <p:nvPr/>
        </p:nvCxnSpPr>
        <p:spPr>
          <a:xfrm flipH="1">
            <a:off x="10994173" y="3180321"/>
            <a:ext cx="648071" cy="4320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32E1E3D-47E1-4353-B627-34B6F90B19D6}"/>
              </a:ext>
            </a:extLst>
          </p:cNvPr>
          <p:cNvCxnSpPr>
            <a:cxnSpLocks/>
          </p:cNvCxnSpPr>
          <p:nvPr/>
        </p:nvCxnSpPr>
        <p:spPr>
          <a:xfrm flipH="1">
            <a:off x="10994174" y="3760103"/>
            <a:ext cx="648071" cy="4320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25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buena práctica es añadir el nombre del proyecto en el elemento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proyecto de Android Studio: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003586-7FEF-4764-BB49-1A6B3793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91" y="3358746"/>
            <a:ext cx="7494416" cy="15806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FD816F4-73DF-41E5-8F78-7C344B43937B}"/>
              </a:ext>
            </a:extLst>
          </p:cNvPr>
          <p:cNvCxnSpPr>
            <a:cxnSpLocks/>
          </p:cNvCxnSpPr>
          <p:nvPr/>
        </p:nvCxnSpPr>
        <p:spPr>
          <a:xfrm flipV="1">
            <a:off x="2423592" y="4759355"/>
            <a:ext cx="1152129" cy="64807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4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obtener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firma SHA-1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(huella digital) se puede ejecutar el siguiente comando desde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signingReport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D67F47-E35A-429C-9F36-1DB8779803A6}"/>
              </a:ext>
            </a:extLst>
          </p:cNvPr>
          <p:cNvCxnSpPr>
            <a:cxnSpLocks/>
          </p:cNvCxnSpPr>
          <p:nvPr/>
        </p:nvCxnSpPr>
        <p:spPr>
          <a:xfrm flipV="1">
            <a:off x="5231904" y="3189879"/>
            <a:ext cx="2027053" cy="581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474294B-C970-4A25-8336-64B5267A7CB2}"/>
              </a:ext>
            </a:extLst>
          </p:cNvPr>
          <p:cNvCxnSpPr>
            <a:cxnSpLocks/>
          </p:cNvCxnSpPr>
          <p:nvPr/>
        </p:nvCxnSpPr>
        <p:spPr>
          <a:xfrm>
            <a:off x="8698577" y="3671170"/>
            <a:ext cx="0" cy="36689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57151D85-81E8-4728-996B-9B62CFA68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"/>
          <a:stretch/>
        </p:blipFill>
        <p:spPr>
          <a:xfrm>
            <a:off x="525816" y="2348880"/>
            <a:ext cx="4594402" cy="26445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DE19FA-BD67-4D78-93D3-29C8BC4D01CC}"/>
              </a:ext>
            </a:extLst>
          </p:cNvPr>
          <p:cNvCxnSpPr>
            <a:cxnSpLocks/>
          </p:cNvCxnSpPr>
          <p:nvPr/>
        </p:nvCxnSpPr>
        <p:spPr>
          <a:xfrm flipV="1">
            <a:off x="4288305" y="3010862"/>
            <a:ext cx="509816" cy="38066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F1BB688B-44B3-4751-9BFD-CBB3DB669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05"/>
          <a:stretch/>
        </p:blipFill>
        <p:spPr>
          <a:xfrm>
            <a:off x="7405061" y="2348880"/>
            <a:ext cx="2587033" cy="11834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19514C-7D8C-4C5C-A842-A6C214141EBB}"/>
              </a:ext>
            </a:extLst>
          </p:cNvPr>
          <p:cNvCxnSpPr>
            <a:cxnSpLocks/>
          </p:cNvCxnSpPr>
          <p:nvPr/>
        </p:nvCxnSpPr>
        <p:spPr>
          <a:xfrm flipH="1">
            <a:off x="7684819" y="2444123"/>
            <a:ext cx="763528" cy="36566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A4D4A8EF-0713-486F-951F-4B59CF7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7" y="4116622"/>
            <a:ext cx="5925222" cy="10319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6288E6-3499-4BB0-9EDC-E143DF591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540" y="5732926"/>
            <a:ext cx="5936817" cy="7536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A35B3CE-76B8-434C-B62E-5B0DC1DD6287}"/>
              </a:ext>
            </a:extLst>
          </p:cNvPr>
          <p:cNvCxnSpPr>
            <a:cxnSpLocks/>
          </p:cNvCxnSpPr>
          <p:nvPr/>
        </p:nvCxnSpPr>
        <p:spPr>
          <a:xfrm flipH="1">
            <a:off x="7349256" y="6294330"/>
            <a:ext cx="1326836" cy="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08CEFEF-4FAE-4CB7-8317-54F7AC0151C2}"/>
              </a:ext>
            </a:extLst>
          </p:cNvPr>
          <p:cNvCxnSpPr>
            <a:cxnSpLocks/>
          </p:cNvCxnSpPr>
          <p:nvPr/>
        </p:nvCxnSpPr>
        <p:spPr>
          <a:xfrm>
            <a:off x="8698577" y="5301208"/>
            <a:ext cx="0" cy="36689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4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ejecutar el comando, en la pestaña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obtendrán las diferentes claves de firma: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B8D214-1047-48E9-8A26-3E199E87A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"/>
          <a:stretch/>
        </p:blipFill>
        <p:spPr>
          <a:xfrm>
            <a:off x="2238543" y="1700808"/>
            <a:ext cx="7714914" cy="46745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794DA7E-9908-40FD-ADF6-E87398A4CF64}"/>
              </a:ext>
            </a:extLst>
          </p:cNvPr>
          <p:cNvCxnSpPr>
            <a:cxnSpLocks/>
          </p:cNvCxnSpPr>
          <p:nvPr/>
        </p:nvCxnSpPr>
        <p:spPr>
          <a:xfrm flipH="1">
            <a:off x="2503095" y="5077689"/>
            <a:ext cx="720080" cy="29820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677E7A6-5E21-438E-AB5F-CB42B20F21B1}"/>
              </a:ext>
            </a:extLst>
          </p:cNvPr>
          <p:cNvCxnSpPr>
            <a:cxnSpLocks/>
          </p:cNvCxnSpPr>
          <p:nvPr/>
        </p:nvCxnSpPr>
        <p:spPr>
          <a:xfrm>
            <a:off x="3565282" y="3527171"/>
            <a:ext cx="1183378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6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plataforma creada por Google en 2014 para ayudar a los desarrolladores en la creación de aplicaciones.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Está disponible para juegos Android, aplicaciones iOS y Android, aplicaciones web y aplicaciones Unity.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página oficial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es: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https://firebase.google.com/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ile:Firebase Logo.svg - Wikimedia Commons">
            <a:extLst>
              <a:ext uri="{FF2B5EF4-FFF2-40B4-BE49-F238E27FC236}">
                <a16:creationId xmlns:a16="http://schemas.microsoft.com/office/drawing/2014/main" id="{36A68E7F-E6D9-46F6-A212-A956C62A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699" y="3861048"/>
            <a:ext cx="5376602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8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conseguir la firma SHA-1 desde Android Studio se debe volver a configurar que se ejecute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no se realiza este cambio, al pulsar el botón "Play" se volverá a ejecutar el comando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anterior.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7058135-C19D-4D09-884C-B1DBD2B7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3933056"/>
            <a:ext cx="6921703" cy="22020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379CC3C-654B-4B42-B2AD-77EBF5A35C8C}"/>
              </a:ext>
            </a:extLst>
          </p:cNvPr>
          <p:cNvCxnSpPr>
            <a:cxnSpLocks/>
          </p:cNvCxnSpPr>
          <p:nvPr/>
        </p:nvCxnSpPr>
        <p:spPr>
          <a:xfrm>
            <a:off x="1919536" y="4968824"/>
            <a:ext cx="1310583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7A1F2F-3D8C-4257-AD5F-6CCD1158162F}"/>
              </a:ext>
            </a:extLst>
          </p:cNvPr>
          <p:cNvCxnSpPr>
            <a:cxnSpLocks/>
          </p:cNvCxnSpPr>
          <p:nvPr/>
        </p:nvCxnSpPr>
        <p:spPr>
          <a:xfrm flipH="1">
            <a:off x="3653634" y="3594500"/>
            <a:ext cx="426142" cy="81912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76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añade 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sistema también se podrá ejecutar el comando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signingReport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la terminal del sistema o de Android Studio.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CFA583-BE87-4034-BE47-A4992F35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54" y="2348880"/>
            <a:ext cx="8579291" cy="31878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78AB141-A97D-4A44-AB9E-4ECEF43D702D}"/>
              </a:ext>
            </a:extLst>
          </p:cNvPr>
          <p:cNvCxnSpPr>
            <a:cxnSpLocks/>
          </p:cNvCxnSpPr>
          <p:nvPr/>
        </p:nvCxnSpPr>
        <p:spPr>
          <a:xfrm flipH="1">
            <a:off x="8687445" y="3046474"/>
            <a:ext cx="1080963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385F053-550D-4E5D-AC51-42017A37C5D3}"/>
              </a:ext>
            </a:extLst>
          </p:cNvPr>
          <p:cNvCxnSpPr>
            <a:cxnSpLocks/>
          </p:cNvCxnSpPr>
          <p:nvPr/>
        </p:nvCxnSpPr>
        <p:spPr>
          <a:xfrm flipH="1" flipV="1">
            <a:off x="2094021" y="5142513"/>
            <a:ext cx="312971" cy="75430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162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15342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paso consiste en descargar el archivo de configuración y añadirlo al proyecto Android Studio.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7A05F6-55D3-4250-A8B8-221194629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957" y="1530389"/>
            <a:ext cx="4856400" cy="473324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1007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siguiente paso se debe añadir 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(Project)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A77499F-3AB9-4A8B-9CB1-1BE74D80335B}"/>
              </a:ext>
            </a:extLst>
          </p:cNvPr>
          <p:cNvCxnSpPr>
            <a:cxnSpLocks/>
          </p:cNvCxnSpPr>
          <p:nvPr/>
        </p:nvCxnSpPr>
        <p:spPr>
          <a:xfrm>
            <a:off x="4943872" y="3953984"/>
            <a:ext cx="720080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0EA1146-009C-49FB-80AB-38FA27A3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52" y="2158920"/>
            <a:ext cx="3727596" cy="35901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D61FF86-2E28-4022-B52C-2E4522D5B1E1}"/>
              </a:ext>
            </a:extLst>
          </p:cNvPr>
          <p:cNvCxnSpPr>
            <a:cxnSpLocks/>
          </p:cNvCxnSpPr>
          <p:nvPr/>
        </p:nvCxnSpPr>
        <p:spPr>
          <a:xfrm>
            <a:off x="525767" y="4533087"/>
            <a:ext cx="922391" cy="29462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E2BB1046-E5B8-4C49-BE99-F9B7E69F4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" b="-1"/>
          <a:stretch/>
        </p:blipFill>
        <p:spPr>
          <a:xfrm>
            <a:off x="5874650" y="2895407"/>
            <a:ext cx="5317200" cy="21171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9651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debe añadir 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punto se debe sincronizar para que descargue las dependencias.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7277F3-A583-4C08-9CC7-29A9154C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264" y="1844824"/>
            <a:ext cx="4757472" cy="37072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2A77EC6-DF36-4E52-BF8C-FBD94C7969BF}"/>
              </a:ext>
            </a:extLst>
          </p:cNvPr>
          <p:cNvCxnSpPr>
            <a:cxnSpLocks/>
          </p:cNvCxnSpPr>
          <p:nvPr/>
        </p:nvCxnSpPr>
        <p:spPr>
          <a:xfrm>
            <a:off x="2947769" y="2046900"/>
            <a:ext cx="922391" cy="29462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3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configurada la integración ya se podrá consultar la aplicación en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B412165-B669-4730-A13D-83CB1DB9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55" y="2420962"/>
            <a:ext cx="5296689" cy="39572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A2679DE-55FE-4588-932B-45A97342294A}"/>
              </a:ext>
            </a:extLst>
          </p:cNvPr>
          <p:cNvCxnSpPr>
            <a:cxnSpLocks/>
          </p:cNvCxnSpPr>
          <p:nvPr/>
        </p:nvCxnSpPr>
        <p:spPr>
          <a:xfrm flipH="1">
            <a:off x="5412095" y="5949280"/>
            <a:ext cx="1187961" cy="22262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0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Aplicación ya integrada con el proyecto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1ACFC7-2C98-4B71-B1CF-665F98A2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49" y="2108890"/>
            <a:ext cx="9388502" cy="34905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44D4771-0825-45EA-B5B8-3F609B498073}"/>
              </a:ext>
            </a:extLst>
          </p:cNvPr>
          <p:cNvCxnSpPr>
            <a:cxnSpLocks/>
          </p:cNvCxnSpPr>
          <p:nvPr/>
        </p:nvCxnSpPr>
        <p:spPr>
          <a:xfrm flipH="1" flipV="1">
            <a:off x="9630278" y="3877648"/>
            <a:ext cx="432048" cy="93610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08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Android Studio hay disponible una opción: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Menú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Tools 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Mediante esta opción se pueden configurar el proyecto para el uso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 manera automática.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Estas opciones abren flujos de trabajo automáticos entre Android Studio y la aplicación web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algunas opciones se deberá completar la configuración de manera manual, como por ejemplo, el añadir la clave SHA-1 en la aplicación web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9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Estando ya la aplicación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ingegrada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se ha indicado anteriormente: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9C1DB8-E7B1-49CD-A3BB-34347D59C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7" y="2142342"/>
            <a:ext cx="2268176" cy="21797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1230E5-9377-4F24-87E0-7353D29CB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12" y="2142342"/>
            <a:ext cx="3933113" cy="4303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0467AF-6445-4A3A-84CC-A69C25BC2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065" y="2142342"/>
            <a:ext cx="4045719" cy="41663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7F54131-A8C7-45B5-8905-5979E856AE9A}"/>
              </a:ext>
            </a:extLst>
          </p:cNvPr>
          <p:cNvCxnSpPr>
            <a:cxnSpLocks/>
          </p:cNvCxnSpPr>
          <p:nvPr/>
        </p:nvCxnSpPr>
        <p:spPr>
          <a:xfrm flipH="1">
            <a:off x="1325538" y="3866182"/>
            <a:ext cx="1049039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FB5A4E-6C83-49B2-8F94-EE0C8B553C9B}"/>
              </a:ext>
            </a:extLst>
          </p:cNvPr>
          <p:cNvCxnSpPr>
            <a:cxnSpLocks/>
          </p:cNvCxnSpPr>
          <p:nvPr/>
        </p:nvCxnSpPr>
        <p:spPr>
          <a:xfrm flipH="1">
            <a:off x="5659974" y="4126159"/>
            <a:ext cx="1049039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E58F7BC-0192-412F-B278-65EF19AE0FE5}"/>
              </a:ext>
            </a:extLst>
          </p:cNvPr>
          <p:cNvCxnSpPr>
            <a:cxnSpLocks/>
          </p:cNvCxnSpPr>
          <p:nvPr/>
        </p:nvCxnSpPr>
        <p:spPr>
          <a:xfrm flipH="1">
            <a:off x="8784174" y="4574394"/>
            <a:ext cx="1049039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7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pulsar en una opción no configurada aún: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C36615-7256-454D-9EEA-552D2FB0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3" y="1903600"/>
            <a:ext cx="3359923" cy="36136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0327F9E-C0B9-4F83-A62A-01EB1E10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97" y="1902312"/>
            <a:ext cx="3435350" cy="39496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28CD319-7775-45DA-9C36-C6AF89DDD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119" y="1902312"/>
            <a:ext cx="3613128" cy="26738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4E00BEB-D0FF-44C8-97BA-65C55B9F9E3C}"/>
              </a:ext>
            </a:extLst>
          </p:cNvPr>
          <p:cNvCxnSpPr>
            <a:cxnSpLocks/>
          </p:cNvCxnSpPr>
          <p:nvPr/>
        </p:nvCxnSpPr>
        <p:spPr>
          <a:xfrm flipH="1">
            <a:off x="2280279" y="4673006"/>
            <a:ext cx="1049039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9B8149D-5F02-4D3D-A136-AEA16302D2B0}"/>
              </a:ext>
            </a:extLst>
          </p:cNvPr>
          <p:cNvCxnSpPr>
            <a:cxnSpLocks/>
          </p:cNvCxnSpPr>
          <p:nvPr/>
        </p:nvCxnSpPr>
        <p:spPr>
          <a:xfrm flipH="1">
            <a:off x="6950892" y="4475783"/>
            <a:ext cx="585268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EF1FFCF-094E-44E8-B7FF-94A424D31842}"/>
              </a:ext>
            </a:extLst>
          </p:cNvPr>
          <p:cNvCxnSpPr>
            <a:cxnSpLocks/>
          </p:cNvCxnSpPr>
          <p:nvPr/>
        </p:nvCxnSpPr>
        <p:spPr>
          <a:xfrm flipV="1">
            <a:off x="8400256" y="4347113"/>
            <a:ext cx="432049" cy="96944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9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 características principales son: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gracias a las funcionalidades que ofrece permite la creación de mejores aplicaciones minimizando el tiempo de optimización y desarrollo.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Analítica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ofrece una serie de métricas que permiten un análisis exhaustivo de la aplicación.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Crecimiento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permite gestionar todos los usuarios de las aplicaciones. Incluye invitaciones, notificaciones…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Monetización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permite añadir elementos para monetizar la aplicación.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Rapidez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la API de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intuitiva y sencilla de usar.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Agilidad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ofrece herramientas disponibles a diferentes plataformas desde un mismo lugar.</a:t>
            </a:r>
          </a:p>
        </p:txBody>
      </p:sp>
    </p:spTree>
    <p:extLst>
      <p:ext uri="{BB962C8B-B14F-4D97-AF65-F5344CB8AC3E}">
        <p14:creationId xmlns:p14="http://schemas.microsoft.com/office/powerpoint/2010/main" val="173324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Aunque se puede usar este asistente, los ejemplos de clase se realizarán de manera manual para comprende todos los pasos que hay que realizar.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32C1FB4-587A-434D-BF19-6D066867F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23"/>
          <a:stretch/>
        </p:blipFill>
        <p:spPr>
          <a:xfrm>
            <a:off x="518643" y="2278356"/>
            <a:ext cx="3437094" cy="40998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B73E58-6129-4553-A474-09D9B40D6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6" b="1"/>
          <a:stretch/>
        </p:blipFill>
        <p:spPr>
          <a:xfrm>
            <a:off x="4377453" y="2267511"/>
            <a:ext cx="3437094" cy="41106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680D4C9-66CF-4F41-8DED-D485AA46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63" y="2267511"/>
            <a:ext cx="3437094" cy="41106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46639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asistente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integrado en Android Studio ofrece ejemplos de recopilación de datos: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4CA245-464D-44A7-AF42-FA33A4D9C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01"/>
          <a:stretch/>
        </p:blipFill>
        <p:spPr>
          <a:xfrm>
            <a:off x="2078506" y="2298733"/>
            <a:ext cx="3513438" cy="407947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717307-2D12-4CC3-84DA-8D958C84F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51" b="1"/>
          <a:stretch/>
        </p:blipFill>
        <p:spPr>
          <a:xfrm>
            <a:off x="6600056" y="3295723"/>
            <a:ext cx="3513438" cy="20854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88261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integrar la aplicación con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se añade la dependencia para el análisis de datos: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la aplicación enviará 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todos los datos necesarios para poder calcular las diferentes métricas de análisis: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 de usuarios.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Ubicación de los usuarios.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 de acceso.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defecto,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registra los eventos de la siguiente página web para las métricas: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https://support.google.com/analytics/answer/9234069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093EB98-10E4-49A3-A7BC-08AB5AC4E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6" t="58271" r="4592" b="26190"/>
          <a:stretch/>
        </p:blipFill>
        <p:spPr>
          <a:xfrm>
            <a:off x="2127371" y="1772816"/>
            <a:ext cx="7937258" cy="10762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39948B6-8E8A-4103-9542-CC81F0EDD83A}"/>
              </a:ext>
            </a:extLst>
          </p:cNvPr>
          <p:cNvCxnSpPr>
            <a:cxnSpLocks/>
          </p:cNvCxnSpPr>
          <p:nvPr/>
        </p:nvCxnSpPr>
        <p:spPr>
          <a:xfrm flipH="1" flipV="1">
            <a:off x="8298650" y="2529048"/>
            <a:ext cx="1213393" cy="24799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005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Solo con iniciar la aplicación en el emulador ya se pueden consultar los datos de análisis: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442B278-C10D-4E9A-8FA1-DDC9D1ED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42" y="1804392"/>
            <a:ext cx="6813116" cy="45738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0AE8C8C-0A8D-4DE3-8357-86DD5A879D34}"/>
              </a:ext>
            </a:extLst>
          </p:cNvPr>
          <p:cNvCxnSpPr>
            <a:cxnSpLocks/>
          </p:cNvCxnSpPr>
          <p:nvPr/>
        </p:nvCxnSpPr>
        <p:spPr>
          <a:xfrm flipV="1">
            <a:off x="1492593" y="2702632"/>
            <a:ext cx="1118740" cy="43833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F3909D21-DE09-47A1-A41B-499D90AB4933}"/>
              </a:ext>
            </a:extLst>
          </p:cNvPr>
          <p:cNvSpPr/>
          <p:nvPr/>
        </p:nvSpPr>
        <p:spPr>
          <a:xfrm>
            <a:off x="2720334" y="2500699"/>
            <a:ext cx="1246548" cy="403866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13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monitoriza automáticamente una serie de eventos que se pueden consultar directamente: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https://support.google.com/analytics/topic/13367566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679196-B785-4602-B4E6-DFB5BACD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753819"/>
            <a:ext cx="5342883" cy="36243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5BE2097-F5F1-4C32-830D-03E4DB42A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920" y="2753818"/>
            <a:ext cx="4007664" cy="36243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AEB8536-E665-455F-B8CD-1127BFF37D19}"/>
              </a:ext>
            </a:extLst>
          </p:cNvPr>
          <p:cNvCxnSpPr>
            <a:cxnSpLocks/>
          </p:cNvCxnSpPr>
          <p:nvPr/>
        </p:nvCxnSpPr>
        <p:spPr>
          <a:xfrm flipV="1">
            <a:off x="4085605" y="4653136"/>
            <a:ext cx="3090515" cy="432395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28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el código de la aplicación se pueden enviar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eventos personalizados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sistema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evento personalizado debe tener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un bloque de datos que sean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pares clave-valor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(al menos un par clave-valor).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E3B0F4-1636-4486-8462-B06EFAB3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6" y="2348880"/>
            <a:ext cx="6629388" cy="29523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0700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el código anterior se puede forzar el envío de eventos existentes y el uso de nombres de parámetros existentes.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ello se usa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FirebaseAnalytics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por ejemplo para enviar la pantalla a la que se accede: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FirebaseAnalytics.Event.SCREEN_VIEW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8CF0D6-CE38-4666-91C2-97C28A1E6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"/>
          <a:stretch/>
        </p:blipFill>
        <p:spPr>
          <a:xfrm>
            <a:off x="520169" y="3964837"/>
            <a:ext cx="5431815" cy="24120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912162-4688-4EBD-927C-400443BB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21" y="3966194"/>
            <a:ext cx="5455743" cy="24120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24248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471612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Según la documentación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la integración de la aplicación y la generación de los eventos, pueden pasar 24 horas hasta que se muestren en la plataforma.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54934FF-A045-45DE-9B5F-8B955323C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64" y="2708920"/>
            <a:ext cx="7865762" cy="34563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2DF55A-B3FB-413F-96D3-EA59C97F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4" y="2716162"/>
            <a:ext cx="2578395" cy="34563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EF626F6-6C87-4CF8-8114-95F0BE023590}"/>
              </a:ext>
            </a:extLst>
          </p:cNvPr>
          <p:cNvCxnSpPr>
            <a:cxnSpLocks/>
          </p:cNvCxnSpPr>
          <p:nvPr/>
        </p:nvCxnSpPr>
        <p:spPr>
          <a:xfrm flipH="1" flipV="1">
            <a:off x="1775520" y="5013176"/>
            <a:ext cx="1008111" cy="61751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375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capturan los eventos automáticos o personalizados se pueden ver en la plataforma.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C942590-D3BA-415B-AE92-4F7E3A74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78" y="2205806"/>
            <a:ext cx="6811443" cy="4172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688FA2F-57A2-490B-A926-DE45DA73F292}"/>
              </a:ext>
            </a:extLst>
          </p:cNvPr>
          <p:cNvCxnSpPr>
            <a:cxnSpLocks/>
          </p:cNvCxnSpPr>
          <p:nvPr/>
        </p:nvCxnSpPr>
        <p:spPr>
          <a:xfrm flipH="1" flipV="1">
            <a:off x="3287688" y="3429000"/>
            <a:ext cx="470618" cy="36724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B84F8AD-A20E-4D70-A342-77FB7C042A43}"/>
              </a:ext>
            </a:extLst>
          </p:cNvPr>
          <p:cNvCxnSpPr>
            <a:cxnSpLocks/>
          </p:cNvCxnSpPr>
          <p:nvPr/>
        </p:nvCxnSpPr>
        <p:spPr>
          <a:xfrm flipH="1">
            <a:off x="5396932" y="3212976"/>
            <a:ext cx="843084" cy="76096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543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ofrece diversas opciones de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autenticación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permiten crear en una aplicación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sistema de registro y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manera rápida.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todas las opciones de autenticación se encuentran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nativos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◾ Correo electrónico		 ◾ Número de teléfono		◾ Anónimo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 de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terceros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◾ Google		◾ Apple		 ◾ Twitter		 ◾ GitHub		 ◾ 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personalizados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Requieren del desarrollo propio del sistema de autenticación en alguna plataforma externa.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Mediante estos métodos de autenticación el desarrollador puede desentenderse de toda la gestión de almacenamiento de dichos datos.</a:t>
            </a:r>
          </a:p>
        </p:txBody>
      </p:sp>
    </p:spTree>
    <p:extLst>
      <p:ext uri="{BB962C8B-B14F-4D97-AF65-F5344CB8AC3E}">
        <p14:creationId xmlns:p14="http://schemas.microsoft.com/office/powerpoint/2010/main" val="74623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plataforma proporciona diferentes servicios como: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Autenticación (Google, Twitter, Apple, usuarios propios).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la nube.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Hosting.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Bases de datos.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7AC7AF-18F3-49D5-A433-97C2F7E7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40" y="3686565"/>
            <a:ext cx="6143519" cy="26916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6150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ofrece diversas opciones de autenticación: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791BB3-0C63-4C4E-B316-D48F7997A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"/>
          <a:stretch/>
        </p:blipFill>
        <p:spPr>
          <a:xfrm>
            <a:off x="4305767" y="1815019"/>
            <a:ext cx="7367590" cy="45091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0F5883-DB83-481C-87A8-56F1265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3" y="2499097"/>
            <a:ext cx="2899056" cy="31409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E3A1EAE-5D7E-4BA4-A78F-E6D778A7218F}"/>
              </a:ext>
            </a:extLst>
          </p:cNvPr>
          <p:cNvCxnSpPr>
            <a:cxnSpLocks/>
          </p:cNvCxnSpPr>
          <p:nvPr/>
        </p:nvCxnSpPr>
        <p:spPr>
          <a:xfrm flipH="1" flipV="1">
            <a:off x="1457456" y="4173725"/>
            <a:ext cx="618403" cy="1687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FB0F920-9248-4A2D-90FA-E7DDCA579489}"/>
              </a:ext>
            </a:extLst>
          </p:cNvPr>
          <p:cNvCxnSpPr>
            <a:cxnSpLocks/>
          </p:cNvCxnSpPr>
          <p:nvPr/>
        </p:nvCxnSpPr>
        <p:spPr>
          <a:xfrm>
            <a:off x="3575720" y="4083784"/>
            <a:ext cx="576064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667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pestaña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consultar los usuarios autenticados, evidentemente en este momento esta pestaña está vacía.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678A1F-DB67-4A94-B436-CA3A1C93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29" y="2273751"/>
            <a:ext cx="6772142" cy="41044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B506F63-AEE6-4A99-B238-2ED5586B1D41}"/>
              </a:ext>
            </a:extLst>
          </p:cNvPr>
          <p:cNvCxnSpPr>
            <a:cxnSpLocks/>
          </p:cNvCxnSpPr>
          <p:nvPr/>
        </p:nvCxnSpPr>
        <p:spPr>
          <a:xfrm flipV="1">
            <a:off x="2296202" y="3179725"/>
            <a:ext cx="648072" cy="108012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63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resto de pestañas se pueden configurar las diferentes opciones.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678A1F-DB67-4A94-B436-CA3A1C93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40" b="71854"/>
          <a:stretch/>
        </p:blipFill>
        <p:spPr>
          <a:xfrm>
            <a:off x="2588948" y="3042251"/>
            <a:ext cx="7306850" cy="19860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B506F63-AEE6-4A99-B238-2ED5586B1D41}"/>
              </a:ext>
            </a:extLst>
          </p:cNvPr>
          <p:cNvCxnSpPr>
            <a:cxnSpLocks/>
          </p:cNvCxnSpPr>
          <p:nvPr/>
        </p:nvCxnSpPr>
        <p:spPr>
          <a:xfrm flipV="1">
            <a:off x="3260478" y="4567950"/>
            <a:ext cx="648072" cy="108012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380BF563-1E23-4D68-A61E-D066E8639215}"/>
              </a:ext>
            </a:extLst>
          </p:cNvPr>
          <p:cNvSpPr/>
          <p:nvPr/>
        </p:nvSpPr>
        <p:spPr>
          <a:xfrm>
            <a:off x="3408218" y="4106488"/>
            <a:ext cx="4271957" cy="399612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78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curso solo se verá dos de los sistemas de autenticación: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Correo electrónico y contraseña.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F10C32-9016-46E7-9FC5-4AD98B8D8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"/>
          <a:stretch/>
        </p:blipFill>
        <p:spPr>
          <a:xfrm>
            <a:off x="3083663" y="2690979"/>
            <a:ext cx="6024674" cy="36872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8077E7-ACC2-4F24-A8C0-8AA7EA077415}"/>
              </a:ext>
            </a:extLst>
          </p:cNvPr>
          <p:cNvSpPr/>
          <p:nvPr/>
        </p:nvSpPr>
        <p:spPr>
          <a:xfrm>
            <a:off x="3815542" y="4613564"/>
            <a:ext cx="2352466" cy="399612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E4B0C8D-3A46-4E30-A445-8E32D23343E8}"/>
              </a:ext>
            </a:extLst>
          </p:cNvPr>
          <p:cNvCxnSpPr>
            <a:cxnSpLocks/>
          </p:cNvCxnSpPr>
          <p:nvPr/>
        </p:nvCxnSpPr>
        <p:spPr>
          <a:xfrm flipV="1">
            <a:off x="2861574" y="4833957"/>
            <a:ext cx="880722" cy="53730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800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Advertencia: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recomienda que todas las tareas de registro y autenticación se realicen en segundo plano mediante funciones suspendidas..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forma la aplicación no se quedará bloqueada si el acceso a internet es lento o si ocurre algún problema en el proceso.</a:t>
            </a:r>
          </a:p>
        </p:txBody>
      </p:sp>
    </p:spTree>
    <p:extLst>
      <p:ext uri="{BB962C8B-B14F-4D97-AF65-F5344CB8AC3E}">
        <p14:creationId xmlns:p14="http://schemas.microsoft.com/office/powerpoint/2010/main" val="1798706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habilitar el proveedor de correo y contraseña en 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 de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F99C80-706D-48EA-B132-34767A6D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706592"/>
            <a:ext cx="5164270" cy="26585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13C436-A300-4414-BD4A-1262E1D22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0" t="22679"/>
          <a:stretch/>
        </p:blipFill>
        <p:spPr>
          <a:xfrm>
            <a:off x="1826167" y="4548783"/>
            <a:ext cx="4269833" cy="19976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3C6722-8FD6-4DA1-9B90-DB558511B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0" t="22325"/>
          <a:stretch/>
        </p:blipFill>
        <p:spPr>
          <a:xfrm>
            <a:off x="6445460" y="4548783"/>
            <a:ext cx="4269833" cy="19976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2D8F80-98D0-434E-B7FB-6F1E2EE7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2060848"/>
            <a:ext cx="5164269" cy="14246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616DC81-322C-46BA-8C94-CA10EBB9A213}"/>
              </a:ext>
            </a:extLst>
          </p:cNvPr>
          <p:cNvSpPr/>
          <p:nvPr/>
        </p:nvSpPr>
        <p:spPr>
          <a:xfrm>
            <a:off x="1559495" y="2996952"/>
            <a:ext cx="1208607" cy="370304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0E42314-5285-4813-AA2F-6BFB1A6B6C20}"/>
              </a:ext>
            </a:extLst>
          </p:cNvPr>
          <p:cNvCxnSpPr>
            <a:cxnSpLocks/>
          </p:cNvCxnSpPr>
          <p:nvPr/>
        </p:nvCxnSpPr>
        <p:spPr>
          <a:xfrm>
            <a:off x="2351584" y="3429000"/>
            <a:ext cx="648072" cy="136815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7E2848C-480D-4C87-BFE4-8F85BE3193AE}"/>
              </a:ext>
            </a:extLst>
          </p:cNvPr>
          <p:cNvCxnSpPr>
            <a:cxnSpLocks/>
          </p:cNvCxnSpPr>
          <p:nvPr/>
        </p:nvCxnSpPr>
        <p:spPr>
          <a:xfrm>
            <a:off x="5153891" y="5195455"/>
            <a:ext cx="1662189" cy="1001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3A6C2FA-B691-4954-B6B4-03FFEE9A76AA}"/>
              </a:ext>
            </a:extLst>
          </p:cNvPr>
          <p:cNvSpPr/>
          <p:nvPr/>
        </p:nvSpPr>
        <p:spPr>
          <a:xfrm>
            <a:off x="9912424" y="5968831"/>
            <a:ext cx="560535" cy="370304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B6F6766-359C-45C1-9BA2-A46BB4297A0A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3485475"/>
            <a:ext cx="936104" cy="239179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7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habilitado el proveedor de correo electrónico ya se podrá usar en los proyectos Android Studio.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 las dependencias añadidas anteriormente, es necesario añadir la siguiente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deben diseñar las diferentes pantallas necesarias para poder registrarse y hacer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1668B1-E469-42B0-8A13-39D1D4C0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3516004"/>
            <a:ext cx="6335009" cy="6763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59007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 de usuario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obtener los datos de registro del usuario desde los campos de la aplicación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registrar al usuario en el sistema se debe usar el siguiente método pasándole como parámetros el usuario y la contraseña de al menos 6 caracteres (en el ejemplo se usan literales).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B25C34-A5CB-47FE-A2F1-DB30356F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4365104"/>
            <a:ext cx="7497221" cy="8192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28064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 de usuario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añadir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addOnCompleteListener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ejecutará al completar el registro para conocer si el registro ha sido correcto o no.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ejemplo, será incorrecto si el email ya está registrado.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9B60B1-EAC7-41B7-B846-BA97369CA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121" y="3941735"/>
            <a:ext cx="3515758" cy="24364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81779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 de usuario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registrado el usuario se podrá consultar en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73296F-107F-4E2E-A601-55BC907B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36" y="2886504"/>
            <a:ext cx="7524927" cy="28128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3C3A73A-7374-4979-9E04-84A38E87DBE0}"/>
              </a:ext>
            </a:extLst>
          </p:cNvPr>
          <p:cNvCxnSpPr>
            <a:cxnSpLocks/>
          </p:cNvCxnSpPr>
          <p:nvPr/>
        </p:nvCxnSpPr>
        <p:spPr>
          <a:xfrm>
            <a:off x="1603243" y="4401207"/>
            <a:ext cx="1080120" cy="49310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7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gratis con ciertos límites.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Todos los límites en los servicios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198679-0F31-4965-BD9C-5E299F46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2970"/>
            <a:ext cx="5184577" cy="38982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5D3380-FDBC-43E5-B3E9-7C4F5A1C1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28"/>
          <a:stretch/>
        </p:blipFill>
        <p:spPr>
          <a:xfrm>
            <a:off x="6246020" y="2080688"/>
            <a:ext cx="5184577" cy="17014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73B22F-2520-4BFB-B6A0-640BC78D6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4101502"/>
            <a:ext cx="5184576" cy="10963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ED8CD4-D0D5-470B-B07B-659D1104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7" y="5517232"/>
            <a:ext cx="5184576" cy="949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41521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Inicio de sesión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obtener los datos de acceso (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del usuario desde los campos de la aplicación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comprobar si las credenciales son correctas se debe usar el siguiente método pasándole como parámetros el usuario y la contraseña (en el ejemplo se usan literales).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7494B1-4136-4D4E-88BC-81299AAD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4362415"/>
            <a:ext cx="7020905" cy="800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85470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Inicio de sesión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añadir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addOnCompleteListener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ejecutará al completar el inicio de sesión para conocer si ha sido correcto o no.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2C1092-6667-4ADA-9F97-9525A695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50" y="3175958"/>
            <a:ext cx="4725899" cy="32022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27245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Acceso a los datos del usuario registrado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que el usuario se ha registrado con éxito, se puede utilizar la variable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creada para acceder a sus datos: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también para para modificarlos: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207C29-0926-47CA-8E18-03CC5F33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5" y="3212976"/>
            <a:ext cx="6630325" cy="53347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13ABC9-2329-413E-803A-80F08073E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63" y="5301208"/>
            <a:ext cx="5344271" cy="6192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697444-6257-4F3F-83D9-FFAAF4C5A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021" y="3933056"/>
            <a:ext cx="3419952" cy="4858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8284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Cerrar sesión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cerrar la sesión del usuario se debe usar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signOut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sobre la variable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creada.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0F98AA-FDD0-4F18-96BD-2A925686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445" y="3436795"/>
            <a:ext cx="2029108" cy="6287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40270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autenticación de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Google permite tres opciones: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Utilizar las credenciales ya almacenadas en el dispositivo.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unas credenciales nuevas de un correo ya existente.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unas credenciales nuevas a partir de un nuevo registro en Google.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utiliza la autenticación de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Google, se abrirá una ventana nueva en el dispositivo en la que se deberá elegir una de estas opciones.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0893564-04DC-4A7C-8206-3C74E2BB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615159"/>
            <a:ext cx="2349621" cy="27496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74A7D71-AAB1-4876-ADBA-5BFF473E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25" y="3422849"/>
            <a:ext cx="1473022" cy="31236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610C54E-4CCB-48D7-8F51-9994C77BD583}"/>
              </a:ext>
            </a:extLst>
          </p:cNvPr>
          <p:cNvCxnSpPr>
            <a:cxnSpLocks/>
          </p:cNvCxnSpPr>
          <p:nvPr/>
        </p:nvCxnSpPr>
        <p:spPr>
          <a:xfrm flipH="1">
            <a:off x="4129012" y="4777610"/>
            <a:ext cx="882316" cy="20825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05F97A7-4BA7-4AF5-BF1F-28896FE46DC7}"/>
              </a:ext>
            </a:extLst>
          </p:cNvPr>
          <p:cNvCxnSpPr>
            <a:cxnSpLocks/>
          </p:cNvCxnSpPr>
          <p:nvPr/>
        </p:nvCxnSpPr>
        <p:spPr>
          <a:xfrm flipH="1">
            <a:off x="7968208" y="4293096"/>
            <a:ext cx="882316" cy="20825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7A413D2-5E5D-463F-A175-E5E02FAAA4CB}"/>
              </a:ext>
            </a:extLst>
          </p:cNvPr>
          <p:cNvCxnSpPr>
            <a:cxnSpLocks/>
          </p:cNvCxnSpPr>
          <p:nvPr/>
        </p:nvCxnSpPr>
        <p:spPr>
          <a:xfrm flipH="1">
            <a:off x="7259662" y="5949280"/>
            <a:ext cx="882316" cy="20825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12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habilitar el proveedor de Google en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 de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AEB828-F9EF-4C17-8AAE-6CD56CF6A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85"/>
          <a:stretch/>
        </p:blipFill>
        <p:spPr>
          <a:xfrm>
            <a:off x="518643" y="1772816"/>
            <a:ext cx="5164270" cy="1800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4D368D6-1DC5-4B42-8D1C-E06B2C6BB4CF}"/>
              </a:ext>
            </a:extLst>
          </p:cNvPr>
          <p:cNvSpPr/>
          <p:nvPr/>
        </p:nvSpPr>
        <p:spPr>
          <a:xfrm>
            <a:off x="2743200" y="3063176"/>
            <a:ext cx="706546" cy="370304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60338F-026A-4255-8FC9-BE190544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09" y="4259892"/>
            <a:ext cx="4943874" cy="211831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435BF3-67E1-4A1C-BC2A-42590047F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3597279"/>
            <a:ext cx="3737033" cy="27809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871A38-6340-49EA-96E0-87C2E5CAA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484" y="1942312"/>
            <a:ext cx="4943873" cy="10567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D91B169-9751-4386-8564-9161C4EE6087}"/>
              </a:ext>
            </a:extLst>
          </p:cNvPr>
          <p:cNvCxnSpPr>
            <a:cxnSpLocks/>
          </p:cNvCxnSpPr>
          <p:nvPr/>
        </p:nvCxnSpPr>
        <p:spPr>
          <a:xfrm>
            <a:off x="3094691" y="3499834"/>
            <a:ext cx="0" cy="108129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B4B3A31-6DE3-4ADC-A94B-77C70311655E}"/>
              </a:ext>
            </a:extLst>
          </p:cNvPr>
          <p:cNvCxnSpPr>
            <a:cxnSpLocks/>
          </p:cNvCxnSpPr>
          <p:nvPr/>
        </p:nvCxnSpPr>
        <p:spPr>
          <a:xfrm>
            <a:off x="5004761" y="4810971"/>
            <a:ext cx="1379271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0D39BA4-09BA-4227-B7C3-FF19152BD20B}"/>
              </a:ext>
            </a:extLst>
          </p:cNvPr>
          <p:cNvCxnSpPr>
            <a:cxnSpLocks/>
          </p:cNvCxnSpPr>
          <p:nvPr/>
        </p:nvCxnSpPr>
        <p:spPr>
          <a:xfrm flipV="1">
            <a:off x="8832304" y="3140969"/>
            <a:ext cx="0" cy="50405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C1213D4-AA1E-409D-8E6F-77C31200FFB8}"/>
              </a:ext>
            </a:extLst>
          </p:cNvPr>
          <p:cNvCxnSpPr>
            <a:cxnSpLocks/>
          </p:cNvCxnSpPr>
          <p:nvPr/>
        </p:nvCxnSpPr>
        <p:spPr>
          <a:xfrm flipH="1">
            <a:off x="8832304" y="4499366"/>
            <a:ext cx="335779" cy="41498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5ACBB8D-F2E2-4941-8C89-DF05EB2EC8A0}"/>
              </a:ext>
            </a:extLst>
          </p:cNvPr>
          <p:cNvCxnSpPr>
            <a:cxnSpLocks/>
          </p:cNvCxnSpPr>
          <p:nvPr/>
        </p:nvCxnSpPr>
        <p:spPr>
          <a:xfrm flipH="1">
            <a:off x="8832304" y="4904063"/>
            <a:ext cx="335779" cy="41498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629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habilitar el proveedor de Google se debe volver a descargar el archivo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google-services.json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la configuración del proyecto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sustituirlo en el proyecto de Android Studio.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62E2BD-1C4D-46D1-86B2-AF56FED5A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79" y="3248955"/>
            <a:ext cx="6673478" cy="22321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0965D128-BA6E-49DA-9D0D-342389558B6D}"/>
              </a:ext>
            </a:extLst>
          </p:cNvPr>
          <p:cNvSpPr/>
          <p:nvPr/>
        </p:nvSpPr>
        <p:spPr>
          <a:xfrm>
            <a:off x="9105206" y="4874030"/>
            <a:ext cx="1512917" cy="315882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3A319B3-ED16-4CF0-9E93-66DFE48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3" y="3248954"/>
            <a:ext cx="3814301" cy="14548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598163C-7B7C-4272-BF09-74FC692EFD9D}"/>
              </a:ext>
            </a:extLst>
          </p:cNvPr>
          <p:cNvSpPr/>
          <p:nvPr/>
        </p:nvSpPr>
        <p:spPr>
          <a:xfrm>
            <a:off x="2567950" y="3769073"/>
            <a:ext cx="1512917" cy="315882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58ED504-6573-41C7-B1B1-C0D3C967457C}"/>
              </a:ext>
            </a:extLst>
          </p:cNvPr>
          <p:cNvCxnSpPr>
            <a:cxnSpLocks/>
          </p:cNvCxnSpPr>
          <p:nvPr/>
        </p:nvCxnSpPr>
        <p:spPr>
          <a:xfrm>
            <a:off x="1836999" y="2826839"/>
            <a:ext cx="439274" cy="94223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0A07229-A8B8-407E-96BC-B97E3F033FB1}"/>
              </a:ext>
            </a:extLst>
          </p:cNvPr>
          <p:cNvCxnSpPr>
            <a:cxnSpLocks/>
          </p:cNvCxnSpPr>
          <p:nvPr/>
        </p:nvCxnSpPr>
        <p:spPr>
          <a:xfrm>
            <a:off x="4223792" y="3927014"/>
            <a:ext cx="648072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47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habilitado el proveedor de Google ya se podrá usar en los proyectos Android Studio.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 las dependencias añadidas anteriormente, es necesario añadir la siguiente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D2848F-E24E-4A84-9C92-435AC828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0" y="4062782"/>
            <a:ext cx="8002117" cy="6858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4264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 funcionamiento de la autenticación con cuenta de Google es necesario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identificador de la aplicación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encuentra en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google-services.json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también en 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 de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AF2D0D-DC8E-46AE-9D15-148F62BC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417423"/>
            <a:ext cx="4712929" cy="21600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3CA1BD-E248-476D-920B-E5242D1C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06" y="5125778"/>
            <a:ext cx="3138867" cy="12524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721B2A-7B17-4E06-A3BF-B943C4815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200" y="5225891"/>
            <a:ext cx="5004518" cy="1039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1AE297-1378-42CF-AFE8-0119BE0D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751" y="2451272"/>
            <a:ext cx="4458461" cy="20923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07FFF73-E334-4064-BB98-EEFDBC5F21C5}"/>
              </a:ext>
            </a:extLst>
          </p:cNvPr>
          <p:cNvCxnSpPr>
            <a:cxnSpLocks/>
          </p:cNvCxnSpPr>
          <p:nvPr/>
        </p:nvCxnSpPr>
        <p:spPr>
          <a:xfrm flipV="1">
            <a:off x="2282519" y="5775551"/>
            <a:ext cx="242785" cy="48935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666A67F-93D4-4235-AB2D-DF3C4F808FC5}"/>
              </a:ext>
            </a:extLst>
          </p:cNvPr>
          <p:cNvCxnSpPr>
            <a:cxnSpLocks/>
          </p:cNvCxnSpPr>
          <p:nvPr/>
        </p:nvCxnSpPr>
        <p:spPr>
          <a:xfrm>
            <a:off x="1756373" y="5225549"/>
            <a:ext cx="389180" cy="36512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8BE130F-F65A-48E9-A880-2B5ADF494EFD}"/>
              </a:ext>
            </a:extLst>
          </p:cNvPr>
          <p:cNvCxnSpPr>
            <a:cxnSpLocks/>
          </p:cNvCxnSpPr>
          <p:nvPr/>
        </p:nvCxnSpPr>
        <p:spPr>
          <a:xfrm flipV="1">
            <a:off x="6787566" y="6035027"/>
            <a:ext cx="482622" cy="13509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2DCDA23-F6FB-492F-8258-C1B507A50AB7}"/>
              </a:ext>
            </a:extLst>
          </p:cNvPr>
          <p:cNvCxnSpPr>
            <a:cxnSpLocks/>
          </p:cNvCxnSpPr>
          <p:nvPr/>
        </p:nvCxnSpPr>
        <p:spPr>
          <a:xfrm flipH="1">
            <a:off x="9958184" y="4112356"/>
            <a:ext cx="1033180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FE18FCD-1045-4726-AFBB-F5772D8B9A41}"/>
              </a:ext>
            </a:extLst>
          </p:cNvPr>
          <p:cNvCxnSpPr>
            <a:cxnSpLocks/>
          </p:cNvCxnSpPr>
          <p:nvPr/>
        </p:nvCxnSpPr>
        <p:spPr>
          <a:xfrm flipH="1">
            <a:off x="4324380" y="3777576"/>
            <a:ext cx="1033180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7706776-2661-4F64-8CFB-15507A957666}"/>
              </a:ext>
            </a:extLst>
          </p:cNvPr>
          <p:cNvCxnSpPr>
            <a:cxnSpLocks/>
          </p:cNvCxnSpPr>
          <p:nvPr/>
        </p:nvCxnSpPr>
        <p:spPr>
          <a:xfrm>
            <a:off x="4007768" y="5751992"/>
            <a:ext cx="1163703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E60BC3E-6762-48A9-8F65-0D365105B78E}"/>
              </a:ext>
            </a:extLst>
          </p:cNvPr>
          <p:cNvCxnSpPr>
            <a:cxnSpLocks/>
          </p:cNvCxnSpPr>
          <p:nvPr/>
        </p:nvCxnSpPr>
        <p:spPr>
          <a:xfrm flipV="1">
            <a:off x="7608168" y="4666947"/>
            <a:ext cx="432048" cy="45258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87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recomendable centralizar el identificador en el archivo strings.xml.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8AC8D6-800B-4763-BCFA-922BA9F8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16" y="2924944"/>
            <a:ext cx="8845768" cy="11179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8139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de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documentación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encontrar todo lo necesario para la integración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una aplicación.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7A8BE52-4A7B-4C12-A86D-4DF5F17EA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914" y="2492896"/>
            <a:ext cx="6748171" cy="38853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36713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muestra un ejemplo de cómo registrar al usuario utilizando las credenciales que ya tiene almacenadas en el dispositivo: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318D38-CC52-4E66-BE45-DD1C52C7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2" y="2204864"/>
            <a:ext cx="6237245" cy="41060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92AEF44-B394-4309-ABAE-99DFD3C6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557" y="3439037"/>
            <a:ext cx="4639955" cy="22570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29652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registrado el usuario se podrá consultar en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2F622A-F66C-4759-A9E9-D06CE90D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34" y="2564904"/>
            <a:ext cx="7110732" cy="30145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854776B-1325-42C8-B0CE-17371F625C42}"/>
              </a:ext>
            </a:extLst>
          </p:cNvPr>
          <p:cNvCxnSpPr>
            <a:cxnSpLocks/>
          </p:cNvCxnSpPr>
          <p:nvPr/>
        </p:nvCxnSpPr>
        <p:spPr>
          <a:xfrm>
            <a:off x="1728344" y="3944175"/>
            <a:ext cx="1080120" cy="49310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909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registra a un usuario con este método en la aplicación,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dispositivo recuerda este registro y lo mantiene autenticado aunque cierre la aplicación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si no se realiza el cierre de sesión.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cerrar la sesión totalmente en la aplicación se debe usar el siguiente código: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D4B1B3-2582-426F-BEC4-9AA8B53D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206" y="4581128"/>
            <a:ext cx="5277587" cy="15146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59519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Notificaciones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ofrece un sistema de notificaciones para las aplicaciones llamado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la consola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enviar notificaciones a los dispositivos que tengan la aplicación instalada.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897B07-8233-4979-9C8F-E730E5775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905"/>
          <a:stretch/>
        </p:blipFill>
        <p:spPr>
          <a:xfrm>
            <a:off x="5259205" y="2893102"/>
            <a:ext cx="1673589" cy="36533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ABE25B8-539D-4038-A9B0-4E808849CD76}"/>
              </a:ext>
            </a:extLst>
          </p:cNvPr>
          <p:cNvCxnSpPr>
            <a:cxnSpLocks/>
          </p:cNvCxnSpPr>
          <p:nvPr/>
        </p:nvCxnSpPr>
        <p:spPr>
          <a:xfrm flipH="1" flipV="1">
            <a:off x="6175814" y="5744697"/>
            <a:ext cx="1000306" cy="34859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24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Notificaciones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añadir la siguiente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se debe añadir el siguiente código en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 la etiqueta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permitir las notificaciones en segundo plano: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F52C84-CFEC-4DCE-B133-F8DBBFD4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94" y="2276872"/>
            <a:ext cx="5535012" cy="417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278E42-3D63-4E6D-9921-801102B1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54" y="4437112"/>
            <a:ext cx="6091292" cy="17453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1765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Notificaciones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51346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se necesita crear la clase indicada en el manifiesto, para ello se crea una clase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nueva llamada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MyFirebaseMessagingService.kt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método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onNewToken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servirá para recibir notificaciones en un dispositivo específico.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método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onMessageReceived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servirá para poder recibir notificaciones generales.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Más adelante se verá cómo utilizar esta clase para tratar las notificaciones desde la aplicación.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CC2170-E270-41E5-8258-1427DEC2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340768"/>
            <a:ext cx="4640400" cy="49098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59524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Notificaciones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Enviar notificaciones desde la consola de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enviar notificaciones se debe crear una campaña desde la consola de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094A5E-42EB-4857-95A4-6F13B4CC2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10"/>
          <a:stretch/>
        </p:blipFill>
        <p:spPr>
          <a:xfrm>
            <a:off x="7607436" y="2695044"/>
            <a:ext cx="3817156" cy="363843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12AA49A-4D42-4E6C-AFAA-AC1C8EB7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781226"/>
            <a:ext cx="5688632" cy="33188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06226E4-5D35-4161-8429-6A5AF91D8AB9}"/>
              </a:ext>
            </a:extLst>
          </p:cNvPr>
          <p:cNvCxnSpPr>
            <a:cxnSpLocks/>
          </p:cNvCxnSpPr>
          <p:nvPr/>
        </p:nvCxnSpPr>
        <p:spPr>
          <a:xfrm flipH="1" flipV="1">
            <a:off x="1768242" y="5754267"/>
            <a:ext cx="618402" cy="16871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E1547B5-15DB-45D0-B714-77466FC106E9}"/>
              </a:ext>
            </a:extLst>
          </p:cNvPr>
          <p:cNvCxnSpPr>
            <a:cxnSpLocks/>
          </p:cNvCxnSpPr>
          <p:nvPr/>
        </p:nvCxnSpPr>
        <p:spPr>
          <a:xfrm flipV="1">
            <a:off x="3467707" y="4941168"/>
            <a:ext cx="144017" cy="54103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E466A3-1027-498A-9274-BE8463AB8BAA}"/>
              </a:ext>
            </a:extLst>
          </p:cNvPr>
          <p:cNvCxnSpPr>
            <a:cxnSpLocks/>
          </p:cNvCxnSpPr>
          <p:nvPr/>
        </p:nvCxnSpPr>
        <p:spPr>
          <a:xfrm flipV="1">
            <a:off x="4885159" y="4293096"/>
            <a:ext cx="2578993" cy="556087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346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enviar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notificación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dispositivos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la aplicación instalada.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6CB67C-E077-48C9-93DE-EC2538FD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486" y="2374856"/>
            <a:ext cx="4227028" cy="400335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2AB86FE-40EF-4AAC-90B4-245D6EB70AEA}"/>
              </a:ext>
            </a:extLst>
          </p:cNvPr>
          <p:cNvCxnSpPr>
            <a:cxnSpLocks/>
          </p:cNvCxnSpPr>
          <p:nvPr/>
        </p:nvCxnSpPr>
        <p:spPr>
          <a:xfrm flipV="1">
            <a:off x="3215680" y="3645024"/>
            <a:ext cx="1224136" cy="79208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130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68235F-47A8-4425-A7DD-FE3E7637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6" y="1710502"/>
            <a:ext cx="2214519" cy="36043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C7421D-9104-45F2-B208-AB2E188BB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" r="-158804"/>
          <a:stretch/>
        </p:blipFill>
        <p:spPr>
          <a:xfrm>
            <a:off x="2977322" y="3833601"/>
            <a:ext cx="4285188" cy="10586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87C35A4-8BCF-4E80-B0D2-54210FD57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" r="-76807"/>
          <a:stretch/>
        </p:blipFill>
        <p:spPr>
          <a:xfrm>
            <a:off x="2977322" y="5059618"/>
            <a:ext cx="4285188" cy="11344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00EB0FA-2CB4-443F-9C40-F58C95007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486" y="3244366"/>
            <a:ext cx="4198871" cy="29497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49C92A-006B-452F-8A66-D65F5B7F7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322" y="1710502"/>
            <a:ext cx="4285188" cy="19557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A07FB43-E6D9-4326-875A-F2BFECDE9C6E}"/>
              </a:ext>
            </a:extLst>
          </p:cNvPr>
          <p:cNvCxnSpPr>
            <a:cxnSpLocks/>
          </p:cNvCxnSpPr>
          <p:nvPr/>
        </p:nvCxnSpPr>
        <p:spPr>
          <a:xfrm flipH="1">
            <a:off x="2137223" y="2420888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69F9768-CBDC-432F-9D75-028AA0AC850A}"/>
              </a:ext>
            </a:extLst>
          </p:cNvPr>
          <p:cNvCxnSpPr>
            <a:cxnSpLocks/>
          </p:cNvCxnSpPr>
          <p:nvPr/>
        </p:nvCxnSpPr>
        <p:spPr>
          <a:xfrm flipH="1">
            <a:off x="1311963" y="2038450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0F345B5-3DC1-467A-B7B9-6A8F36C5BF5F}"/>
              </a:ext>
            </a:extLst>
          </p:cNvPr>
          <p:cNvCxnSpPr>
            <a:cxnSpLocks/>
          </p:cNvCxnSpPr>
          <p:nvPr/>
        </p:nvCxnSpPr>
        <p:spPr>
          <a:xfrm flipH="1">
            <a:off x="5202476" y="2357628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8D37172-74BB-49E8-8245-98C378AD8834}"/>
              </a:ext>
            </a:extLst>
          </p:cNvPr>
          <p:cNvCxnSpPr>
            <a:cxnSpLocks/>
          </p:cNvCxnSpPr>
          <p:nvPr/>
        </p:nvCxnSpPr>
        <p:spPr>
          <a:xfrm flipH="1">
            <a:off x="3799246" y="4215182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7F99B19-CE4E-47EF-AFFA-6DBB6717555A}"/>
              </a:ext>
            </a:extLst>
          </p:cNvPr>
          <p:cNvCxnSpPr>
            <a:cxnSpLocks/>
          </p:cNvCxnSpPr>
          <p:nvPr/>
        </p:nvCxnSpPr>
        <p:spPr>
          <a:xfrm flipH="1">
            <a:off x="8322363" y="4758646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76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						Dispositivo: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Logcat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CA5FAD-269D-4AAF-BE07-39BC120F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0" y="1844824"/>
            <a:ext cx="4428123" cy="25187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0DA5002-52D8-404E-A848-40E718CC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5222270"/>
            <a:ext cx="10103768" cy="10040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8F8F4BD-8A53-48EB-ACD0-494FD8DFFF67}"/>
              </a:ext>
            </a:extLst>
          </p:cNvPr>
          <p:cNvCxnSpPr>
            <a:cxnSpLocks/>
          </p:cNvCxnSpPr>
          <p:nvPr/>
        </p:nvCxnSpPr>
        <p:spPr>
          <a:xfrm flipH="1">
            <a:off x="8832547" y="4942354"/>
            <a:ext cx="936103" cy="77942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0D61D3A-94C6-4D1A-BAB6-C9CB1C81DC4A}"/>
              </a:ext>
            </a:extLst>
          </p:cNvPr>
          <p:cNvCxnSpPr>
            <a:cxnSpLocks/>
          </p:cNvCxnSpPr>
          <p:nvPr/>
        </p:nvCxnSpPr>
        <p:spPr>
          <a:xfrm flipH="1">
            <a:off x="9840416" y="5085184"/>
            <a:ext cx="936103" cy="77942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534406FC-E8DB-482D-B4FF-EF00A8996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1844824"/>
            <a:ext cx="2749691" cy="15494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A6231A2-9D34-46C1-9FCC-2FB1DBA71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978" y="1844824"/>
            <a:ext cx="2762392" cy="24639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208600E-39E4-4D72-9C5A-7E795350E12D}"/>
              </a:ext>
            </a:extLst>
          </p:cNvPr>
          <p:cNvCxnSpPr>
            <a:cxnSpLocks/>
          </p:cNvCxnSpPr>
          <p:nvPr/>
        </p:nvCxnSpPr>
        <p:spPr>
          <a:xfrm flipH="1" flipV="1">
            <a:off x="7464152" y="3043477"/>
            <a:ext cx="503811" cy="66083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D26D3B2-65C4-4533-B56A-9B93648D1890}"/>
              </a:ext>
            </a:extLst>
          </p:cNvPr>
          <p:cNvCxnSpPr>
            <a:cxnSpLocks/>
          </p:cNvCxnSpPr>
          <p:nvPr/>
        </p:nvCxnSpPr>
        <p:spPr>
          <a:xfrm flipH="1">
            <a:off x="10373035" y="3176972"/>
            <a:ext cx="755842" cy="50405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43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una aplicación va a hacer uso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debe tener permisos de acceso a internet en el archivo del manifiesto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AndroidManifest.xml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la siguiente línea: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632F1F-DA9F-4806-ADC4-A7142789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52" y="3429000"/>
            <a:ext cx="7533295" cy="20466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5A3DC62-0163-4AE9-974B-AF5B3EB99C23}"/>
              </a:ext>
            </a:extLst>
          </p:cNvPr>
          <p:cNvCxnSpPr>
            <a:cxnSpLocks/>
          </p:cNvCxnSpPr>
          <p:nvPr/>
        </p:nvCxnSpPr>
        <p:spPr>
          <a:xfrm flipH="1">
            <a:off x="8400257" y="3573016"/>
            <a:ext cx="864095" cy="76817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22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ejemplo anterior funciona para dispositivos con las versiones de Android inferiores a la 13.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partir de la versión 13 el usuario debe otorgar explícitamente permisos de recepción de notificaciones en tiempo de ejecución.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implementar esto se deben realizar los siguientes cambios al código.</a:t>
            </a:r>
          </a:p>
        </p:txBody>
      </p:sp>
    </p:spTree>
    <p:extLst>
      <p:ext uri="{BB962C8B-B14F-4D97-AF65-F5344CB8AC3E}">
        <p14:creationId xmlns:p14="http://schemas.microsoft.com/office/powerpoint/2010/main" val="4145581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necesita crear una configuración a nivel de aplicación para las notificaciones, para ello se crea la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AndroidFirebaseApp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un archivo llamado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AndroidFirebaseApp.kt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B7CE4F-9E96-42A7-A30C-2D2378BF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48" y="2780928"/>
            <a:ext cx="7795504" cy="26991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20040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añaden los permisos para las notificaciones y se registra la clase anterior: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C8E4B9-28F6-4613-9CBE-44F98D80A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92" y="2420888"/>
            <a:ext cx="7563816" cy="29523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EB8EACF-F2E3-45C1-9DD1-00D11D51D2AA}"/>
              </a:ext>
            </a:extLst>
          </p:cNvPr>
          <p:cNvCxnSpPr>
            <a:cxnSpLocks/>
          </p:cNvCxnSpPr>
          <p:nvPr/>
        </p:nvCxnSpPr>
        <p:spPr>
          <a:xfrm flipH="1">
            <a:off x="6526635" y="4548980"/>
            <a:ext cx="1088011" cy="16648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31C45B2-6AFF-4FA9-915E-28801AA8CEEA}"/>
              </a:ext>
            </a:extLst>
          </p:cNvPr>
          <p:cNvCxnSpPr>
            <a:cxnSpLocks/>
          </p:cNvCxnSpPr>
          <p:nvPr/>
        </p:nvCxnSpPr>
        <p:spPr>
          <a:xfrm flipH="1">
            <a:off x="9640771" y="3683463"/>
            <a:ext cx="1088011" cy="16648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6090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documentación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aconseja añadir al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 la etiqueta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código para unificar la apariencia de las notificaciones: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deberán indicar los recursos correctos para la aplicación: icono existente en la carpeta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drawable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color y nombre de canal como valores centralizados.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CC54EE-55FA-494A-A589-B4227E92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2139353"/>
            <a:ext cx="4330021" cy="25922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DD38882-2490-4EAF-9C95-0D8DC4B44EC7}"/>
              </a:ext>
            </a:extLst>
          </p:cNvPr>
          <p:cNvCxnSpPr>
            <a:cxnSpLocks/>
          </p:cNvCxnSpPr>
          <p:nvPr/>
        </p:nvCxnSpPr>
        <p:spPr>
          <a:xfrm flipV="1">
            <a:off x="3271427" y="3381083"/>
            <a:ext cx="864097" cy="1375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33A061A-5CDE-49DC-A9B5-3978B81BDBB2}"/>
              </a:ext>
            </a:extLst>
          </p:cNvPr>
          <p:cNvCxnSpPr>
            <a:cxnSpLocks/>
          </p:cNvCxnSpPr>
          <p:nvPr/>
        </p:nvCxnSpPr>
        <p:spPr>
          <a:xfrm flipV="1">
            <a:off x="3274821" y="3785429"/>
            <a:ext cx="864097" cy="1375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87E82A8-CC22-4580-8A75-33751AFB0EE9}"/>
              </a:ext>
            </a:extLst>
          </p:cNvPr>
          <p:cNvCxnSpPr>
            <a:cxnSpLocks/>
          </p:cNvCxnSpPr>
          <p:nvPr/>
        </p:nvCxnSpPr>
        <p:spPr>
          <a:xfrm flipV="1">
            <a:off x="3271427" y="4189775"/>
            <a:ext cx="864097" cy="1375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80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habitual pedir los permisos al iniciar la aplicación, en la clase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añadir:</a:t>
            </a: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4962E9-325E-4807-A3DA-09132782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93" y="1748583"/>
            <a:ext cx="7540414" cy="46296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9206919-03DD-49B8-B387-1FAC192238B1}"/>
              </a:ext>
            </a:extLst>
          </p:cNvPr>
          <p:cNvCxnSpPr>
            <a:cxnSpLocks/>
          </p:cNvCxnSpPr>
          <p:nvPr/>
        </p:nvCxnSpPr>
        <p:spPr>
          <a:xfrm flipV="1">
            <a:off x="1199456" y="2680790"/>
            <a:ext cx="1512169" cy="13061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8157A15-56D7-43CE-B4DE-9A94C4A12458}"/>
              </a:ext>
            </a:extLst>
          </p:cNvPr>
          <p:cNvCxnSpPr>
            <a:cxnSpLocks/>
          </p:cNvCxnSpPr>
          <p:nvPr/>
        </p:nvCxnSpPr>
        <p:spPr>
          <a:xfrm flipV="1">
            <a:off x="1199456" y="3501008"/>
            <a:ext cx="1512169" cy="13061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00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ejecutar la aplicación si no se han otorgado los permisos, aparecerá un mensaje como el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el usuario acepta los permisos, podrá recibir notificaciones en dispositivos con Android 13 o superior.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A50891-3137-4395-95BF-0E2218B1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81" y="2276872"/>
            <a:ext cx="3099637" cy="25266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8615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un único dispositivo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MyFirebaseMessaginService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encuentra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onNewToken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ejecuta la primera vez que se utiliza la aplicación ya que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ha registrado esta clase como servicio en el manifiesto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genera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único para cada dispositivo en el que se instale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token se puede almacenar para posteriormente usarlo para enviar notificaciones a un dispositivo concreto.</a:t>
            </a:r>
          </a:p>
        </p:txBody>
      </p:sp>
    </p:spTree>
    <p:extLst>
      <p:ext uri="{BB962C8B-B14F-4D97-AF65-F5344CB8AC3E}">
        <p14:creationId xmlns:p14="http://schemas.microsoft.com/office/powerpoint/2010/main" val="2810497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un único dispositivo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enviar una notificación a un único dispositivo desde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al crear una nueva campaña se debe elegir "Enviar mensaje de prueba" y en la ventana que aparece se debe añadir el token: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444952-6AE9-4CEA-AF77-7EB48CCD4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3140968"/>
            <a:ext cx="6135021" cy="23042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8563D8F-1C5A-4F2A-8116-45CFEC472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610" y="3140968"/>
            <a:ext cx="4173747" cy="28984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FF2C2DA-0405-4239-AE24-E59D7E47988C}"/>
              </a:ext>
            </a:extLst>
          </p:cNvPr>
          <p:cNvCxnSpPr>
            <a:cxnSpLocks/>
          </p:cNvCxnSpPr>
          <p:nvPr/>
        </p:nvCxnSpPr>
        <p:spPr>
          <a:xfrm flipH="1">
            <a:off x="5375921" y="4590186"/>
            <a:ext cx="1008111" cy="20696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8142BD2-6DF9-4099-9C8A-6FB273EE8054}"/>
              </a:ext>
            </a:extLst>
          </p:cNvPr>
          <p:cNvCxnSpPr>
            <a:cxnSpLocks/>
          </p:cNvCxnSpPr>
          <p:nvPr/>
        </p:nvCxnSpPr>
        <p:spPr>
          <a:xfrm flipH="1">
            <a:off x="9624392" y="4057909"/>
            <a:ext cx="1008111" cy="20696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5EC28AC-BE97-425D-8E77-5F40CD8B6C6E}"/>
              </a:ext>
            </a:extLst>
          </p:cNvPr>
          <p:cNvCxnSpPr>
            <a:cxnSpLocks/>
          </p:cNvCxnSpPr>
          <p:nvPr/>
        </p:nvCxnSpPr>
        <p:spPr>
          <a:xfrm flipH="1" flipV="1">
            <a:off x="9048329" y="5075604"/>
            <a:ext cx="216023" cy="51363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338BB3F-D2DD-445E-8FBC-CDF53E05E754}"/>
              </a:ext>
            </a:extLst>
          </p:cNvPr>
          <p:cNvCxnSpPr>
            <a:cxnSpLocks/>
          </p:cNvCxnSpPr>
          <p:nvPr/>
        </p:nvCxnSpPr>
        <p:spPr>
          <a:xfrm flipV="1">
            <a:off x="10208960" y="5702122"/>
            <a:ext cx="648074" cy="47468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33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un único dispositivo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una aplicación real cada token se debería almacenar en una preferencia y cuando el usuario se autentifique en la aplicación se debería guardar el token junto a sus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con alguna aplicación externa se podrían seleccionar todos los usuarios que se quiera y enviar notificaciones directamente a ellos mediante su token.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funcionalidad es más avanzada y no se verá en este curso.</a:t>
            </a:r>
          </a:p>
        </p:txBody>
      </p:sp>
    </p:spTree>
    <p:extLst>
      <p:ext uri="{BB962C8B-B14F-4D97-AF65-F5344CB8AC3E}">
        <p14:creationId xmlns:p14="http://schemas.microsoft.com/office/powerpoint/2010/main" val="1095401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posible enviar notificaciones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solo a determinados dispositivos haciendo uso de los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ello es necesario que los dispositivos estén suscritos a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ello en el código de la aplicación se debe añadir lo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usar la técnica que se quiera para crear los temas, por ejemplo, detectar la versión de Android instalada, la ubicación del dispositivo…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EA0AD1-EFCC-451C-86B8-88DDEB0AD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6" y="3861048"/>
            <a:ext cx="6363588" cy="6096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1190CA1-C968-418A-B5CE-37456475F342}"/>
              </a:ext>
            </a:extLst>
          </p:cNvPr>
          <p:cNvCxnSpPr>
            <a:cxnSpLocks/>
          </p:cNvCxnSpPr>
          <p:nvPr/>
        </p:nvCxnSpPr>
        <p:spPr>
          <a:xfrm flipH="1">
            <a:off x="9010825" y="3554553"/>
            <a:ext cx="936103" cy="50405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9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unidad se van a ver ejemplos de los siguientes servicios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Autenticación.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Notificaciones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Configuración remota.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Bases de datos.</a:t>
            </a:r>
          </a:p>
        </p:txBody>
      </p:sp>
    </p:spTree>
    <p:extLst>
      <p:ext uri="{BB962C8B-B14F-4D97-AF65-F5344CB8AC3E}">
        <p14:creationId xmlns:p14="http://schemas.microsoft.com/office/powerpoint/2010/main" val="5113249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la hora de crear la campaña desde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elegir la opción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E4CDC60-72F2-4F1B-A826-C79BBA83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310" y="2348880"/>
            <a:ext cx="5521379" cy="30549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73850F6-7BE0-45A1-B088-B2BBC8E8C963}"/>
              </a:ext>
            </a:extLst>
          </p:cNvPr>
          <p:cNvCxnSpPr>
            <a:cxnSpLocks/>
          </p:cNvCxnSpPr>
          <p:nvPr/>
        </p:nvCxnSpPr>
        <p:spPr>
          <a:xfrm flipH="1">
            <a:off x="6600056" y="2725841"/>
            <a:ext cx="936103" cy="50405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B4F1B79-B427-4AB1-81DE-4576888C046C}"/>
              </a:ext>
            </a:extLst>
          </p:cNvPr>
          <p:cNvCxnSpPr>
            <a:cxnSpLocks/>
          </p:cNvCxnSpPr>
          <p:nvPr/>
        </p:nvCxnSpPr>
        <p:spPr>
          <a:xfrm flipH="1">
            <a:off x="5627947" y="3733953"/>
            <a:ext cx="936103" cy="50405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483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enviar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notificación In-App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(dentro de la aplicación) directamente a todos los dispositivos con la aplicación instalada.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ahorrar recursos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solo recupera una vez al día los mensajes desde el servidor para las notificaciones In-App.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añadir las siguientes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B1EC37-5C08-40C9-9B03-1A952637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4797152"/>
            <a:ext cx="7489924" cy="10513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7259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elegir la opción adecuada dependiendo de si ya se ha iniciado una campaña o no.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4DE67B-344D-4804-84BD-1C8818F17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/>
          <a:stretch/>
        </p:blipFill>
        <p:spPr>
          <a:xfrm>
            <a:off x="518643" y="2636912"/>
            <a:ext cx="3433169" cy="32936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ED11143-5822-4D9E-A9C5-7C8CDDD60BB8}"/>
              </a:ext>
            </a:extLst>
          </p:cNvPr>
          <p:cNvCxnSpPr>
            <a:cxnSpLocks/>
          </p:cNvCxnSpPr>
          <p:nvPr/>
        </p:nvCxnSpPr>
        <p:spPr>
          <a:xfrm flipV="1">
            <a:off x="263352" y="4902298"/>
            <a:ext cx="634622" cy="64518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C3C4FB3-E876-4A58-91DB-6443FAF4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261" y="2636912"/>
            <a:ext cx="6960096" cy="20747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95B1E84-3A08-493F-BB72-C105E85BD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4432850"/>
            <a:ext cx="1650918" cy="9388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63C4F45-113F-4048-B8EA-E84906675936}"/>
              </a:ext>
            </a:extLst>
          </p:cNvPr>
          <p:cNvCxnSpPr>
            <a:cxnSpLocks/>
          </p:cNvCxnSpPr>
          <p:nvPr/>
        </p:nvCxnSpPr>
        <p:spPr>
          <a:xfrm flipH="1">
            <a:off x="10632504" y="3586322"/>
            <a:ext cx="626262" cy="76321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E4C4583-3A33-48A7-994E-119BCA369182}"/>
              </a:ext>
            </a:extLst>
          </p:cNvPr>
          <p:cNvCxnSpPr>
            <a:cxnSpLocks/>
          </p:cNvCxnSpPr>
          <p:nvPr/>
        </p:nvCxnSpPr>
        <p:spPr>
          <a:xfrm flipV="1">
            <a:off x="10191728" y="4934200"/>
            <a:ext cx="2972" cy="82469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79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89278E5-C518-4542-AF6A-212F594D7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83"/>
          <a:stretch/>
        </p:blipFill>
        <p:spPr>
          <a:xfrm>
            <a:off x="540945" y="1150119"/>
            <a:ext cx="1823275" cy="5277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EA2881A-ED8D-482B-BC7A-C1C7D9CB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7" t="51119" b="33535"/>
          <a:stretch/>
        </p:blipFill>
        <p:spPr>
          <a:xfrm>
            <a:off x="4732242" y="1578267"/>
            <a:ext cx="2362984" cy="11804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096ED9D-00F9-437A-B479-AAB1AC75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55" y="3985954"/>
            <a:ext cx="4462338" cy="24363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BEC50B2-34BC-40BC-99D7-3D730BCF76E0}"/>
              </a:ext>
            </a:extLst>
          </p:cNvPr>
          <p:cNvCxnSpPr>
            <a:cxnSpLocks/>
          </p:cNvCxnSpPr>
          <p:nvPr/>
        </p:nvCxnSpPr>
        <p:spPr>
          <a:xfrm flipH="1">
            <a:off x="1064608" y="1348401"/>
            <a:ext cx="648072" cy="277671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3C2D29D-74BA-4A60-A73E-3B7E66BE0EBA}"/>
              </a:ext>
            </a:extLst>
          </p:cNvPr>
          <p:cNvCxnSpPr>
            <a:cxnSpLocks/>
          </p:cNvCxnSpPr>
          <p:nvPr/>
        </p:nvCxnSpPr>
        <p:spPr>
          <a:xfrm>
            <a:off x="2495600" y="1988840"/>
            <a:ext cx="648072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390B025D-3B76-402D-83D5-99EC466CA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65" t="24744" r="23881" b="48589"/>
          <a:stretch/>
        </p:blipFill>
        <p:spPr>
          <a:xfrm>
            <a:off x="3246476" y="1142860"/>
            <a:ext cx="1193340" cy="20512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2C47E05A-DF6C-4C9B-8520-77CB35460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"/>
          <a:stretch/>
        </p:blipFill>
        <p:spPr>
          <a:xfrm>
            <a:off x="7409823" y="1136607"/>
            <a:ext cx="4425704" cy="22461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66E620C-60AA-4DDF-8562-59D7263B1A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1" b="7686"/>
          <a:stretch/>
        </p:blipFill>
        <p:spPr>
          <a:xfrm>
            <a:off x="7409823" y="3985954"/>
            <a:ext cx="4425705" cy="9049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EDA58BE0-A55C-4DA1-BB3C-2954F53B3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881" y="5150133"/>
            <a:ext cx="4425705" cy="12721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33AB4D1-2797-494F-9322-0692135F24E5}"/>
              </a:ext>
            </a:extLst>
          </p:cNvPr>
          <p:cNvCxnSpPr>
            <a:cxnSpLocks/>
          </p:cNvCxnSpPr>
          <p:nvPr/>
        </p:nvCxnSpPr>
        <p:spPr>
          <a:xfrm flipV="1">
            <a:off x="7968208" y="1700808"/>
            <a:ext cx="2649862" cy="69143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8CF2075E-8144-4C10-AA4B-70E733C48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6571" y="588936"/>
            <a:ext cx="952976" cy="31682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9259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abra la aplicación si hay alguna notificación In-App pendiente se mostrará según la configuración indicada al crear la notificación.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3F9D96-0BFB-4C73-BF2E-43D08468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87" y="2276872"/>
            <a:ext cx="4966309" cy="41013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0AD7AD4-A6D0-4ADF-977D-E26057CCE753}"/>
              </a:ext>
            </a:extLst>
          </p:cNvPr>
          <p:cNvCxnSpPr>
            <a:cxnSpLocks/>
          </p:cNvCxnSpPr>
          <p:nvPr/>
        </p:nvCxnSpPr>
        <p:spPr>
          <a:xfrm>
            <a:off x="5969558" y="5445224"/>
            <a:ext cx="346428" cy="38968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1434522E-FDEE-442D-858D-386FA8BE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2276872"/>
            <a:ext cx="1934097" cy="41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491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Según la documentación: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"Para ahorrar energía,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In-App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solo recupera mensajes del servidor una vez al día. Eso puede dificultar las pruebas, por lo que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 permite especificar un dispositivo de prueba que muestra mensajes a pedido."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propia documentación se explica cómo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enviar mensajes In-App a un dispositivo de prueba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que funcionen correctamente las notificaciones In-App se deberá dar permiso al proyecto desde Google Cloud iniciando sesión con la misma cuenta que se utiliza en la consola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https://console.cloud.google.com/apis/api/firebaseinappmessaging.googleapis.com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224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Enviar información extra en la notificación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crear una notificación desde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añadir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extra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formato clave-valor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9F5495-308C-4428-A0D2-32299C03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56" y="2276872"/>
            <a:ext cx="5896288" cy="35148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88464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Enviar información extra en la notificación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información se recibe junto con la notificación..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método donde se trata la notificación se pueden recuperar los datos extra enviados en la notificación.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19A64F0-D9FE-4B99-8FDB-399C6A48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3342762"/>
            <a:ext cx="5734850" cy="23533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40270BE-4775-47C6-A85C-9782BB4D3725}"/>
              </a:ext>
            </a:extLst>
          </p:cNvPr>
          <p:cNvCxnSpPr>
            <a:cxnSpLocks/>
          </p:cNvCxnSpPr>
          <p:nvPr/>
        </p:nvCxnSpPr>
        <p:spPr>
          <a:xfrm>
            <a:off x="2541608" y="3808182"/>
            <a:ext cx="1071435" cy="39921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24191C1-FDA5-4B27-BE72-B72415FE3653}"/>
              </a:ext>
            </a:extLst>
          </p:cNvPr>
          <p:cNvCxnSpPr>
            <a:cxnSpLocks/>
          </p:cNvCxnSpPr>
          <p:nvPr/>
        </p:nvCxnSpPr>
        <p:spPr>
          <a:xfrm>
            <a:off x="2541607" y="4077072"/>
            <a:ext cx="1071435" cy="39921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DB13729-3C32-4090-B544-A3125B01C5A5}"/>
              </a:ext>
            </a:extLst>
          </p:cNvPr>
          <p:cNvCxnSpPr>
            <a:cxnSpLocks/>
          </p:cNvCxnSpPr>
          <p:nvPr/>
        </p:nvCxnSpPr>
        <p:spPr>
          <a:xfrm>
            <a:off x="2541606" y="4319813"/>
            <a:ext cx="1071435" cy="39921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21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Descarga de responsabilidad (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Disclaimer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plataforma viva que va cambiando adaptándose a las necesidades de cada momento.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va introduciendo nuevos mecanismos y tecnologías para su uso.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ello, en este documento se encuentran pequeñas muestras de cómo usar algunos de sus servicios. Estas pequeñas muestras pueden no estar actualizadas y pueden no mostrar todas las capacidades de la plataforma.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quiere aprender más sobre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recomienda navegar por su documentación y ejemplos.</a:t>
            </a:r>
          </a:p>
        </p:txBody>
      </p:sp>
    </p:spTree>
    <p:extLst>
      <p:ext uri="{BB962C8B-B14F-4D97-AF65-F5344CB8AC3E}">
        <p14:creationId xmlns:p14="http://schemas.microsoft.com/office/powerpoint/2010/main" val="32068592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29661</TotalTime>
  <Words>3280</Words>
  <Application>Microsoft Office PowerPoint</Application>
  <PresentationFormat>Panorámica</PresentationFormat>
  <Paragraphs>433</Paragraphs>
  <Slides>87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2" baseType="lpstr">
      <vt:lpstr>Arial</vt:lpstr>
      <vt:lpstr>Calibri</vt:lpstr>
      <vt:lpstr>Gill Sans MT</vt:lpstr>
      <vt:lpstr>Wingdings 2</vt:lpstr>
      <vt:lpstr>Dividendo</vt:lpstr>
      <vt:lpstr>UD Firebase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UD.1 Firebase - PMM</dc:title>
  <dc:creator>Alex Torres</dc:creator>
  <cp:lastModifiedBy>Alex Torres</cp:lastModifiedBy>
  <cp:revision>1036</cp:revision>
  <dcterms:created xsi:type="dcterms:W3CDTF">2019-09-01T11:20:16Z</dcterms:created>
  <dcterms:modified xsi:type="dcterms:W3CDTF">2024-03-17T18:38:07Z</dcterms:modified>
</cp:coreProperties>
</file>